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74" r:id="rId5"/>
    <p:sldId id="275" r:id="rId6"/>
    <p:sldId id="261" r:id="rId7"/>
    <p:sldId id="279" r:id="rId8"/>
    <p:sldId id="262" r:id="rId9"/>
    <p:sldId id="263" r:id="rId10"/>
    <p:sldId id="264" r:id="rId11"/>
    <p:sldId id="276" r:id="rId12"/>
    <p:sldId id="265" r:id="rId13"/>
    <p:sldId id="266" r:id="rId14"/>
    <p:sldId id="278" r:id="rId15"/>
    <p:sldId id="268" r:id="rId16"/>
    <p:sldId id="269" r:id="rId17"/>
    <p:sldId id="271" r:id="rId18"/>
    <p:sldId id="277"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91"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6243-18C9-6820-73DA-CF08570166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8A7148-8DC1-B812-F523-0587A810C8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B8FD1F-CCF8-B319-E3FE-40C4F40DC1C2}"/>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5" name="Footer Placeholder 4">
            <a:extLst>
              <a:ext uri="{FF2B5EF4-FFF2-40B4-BE49-F238E27FC236}">
                <a16:creationId xmlns:a16="http://schemas.microsoft.com/office/drawing/2014/main" id="{9EB1A684-EF7F-0D39-5431-557D478F3D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18E8C0-7134-2E58-C450-AFB7352AB8E0}"/>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349130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B5F7-CD90-2589-D77E-4ED878E1F9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BBE643-BCA1-65FE-4770-AE69FA797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13FE76-50E7-D187-ACFB-C70EB55C7E9E}"/>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5" name="Footer Placeholder 4">
            <a:extLst>
              <a:ext uri="{FF2B5EF4-FFF2-40B4-BE49-F238E27FC236}">
                <a16:creationId xmlns:a16="http://schemas.microsoft.com/office/drawing/2014/main" id="{10E7A2EA-747A-E5F9-0169-18FDA6D85F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33ACAB-3BA2-550A-DD56-CF82738D5B73}"/>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62418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999C4A-91DA-673F-D38D-C4F1DAEAC6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83B642-5F69-291F-55F7-DB9180498B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F87DA7-35D1-1837-93B6-DF2A76EDC529}"/>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5" name="Footer Placeholder 4">
            <a:extLst>
              <a:ext uri="{FF2B5EF4-FFF2-40B4-BE49-F238E27FC236}">
                <a16:creationId xmlns:a16="http://schemas.microsoft.com/office/drawing/2014/main" id="{D70659CB-B6F1-730C-CD45-7B42F6F12D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DECA0D-95A6-6C21-DD74-9C62273EE433}"/>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308422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3E52-9580-EBD1-0EE2-47C0DB261C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B54FDD-0227-FBD1-C896-8AA37CD56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B752F7-A827-DCC5-B2D5-0A2443781092}"/>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5" name="Footer Placeholder 4">
            <a:extLst>
              <a:ext uri="{FF2B5EF4-FFF2-40B4-BE49-F238E27FC236}">
                <a16:creationId xmlns:a16="http://schemas.microsoft.com/office/drawing/2014/main" id="{B8547B83-C5F0-3E51-965B-C1648E9A24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C55752-B523-7B6A-490D-704AD9B8012A}"/>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871636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4141-A2B1-8A28-4C59-3A5FF57E3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C61C02-4ABA-4135-5779-803991CE37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FA3B8-D197-3569-79BB-9B52EDD89650}"/>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5" name="Footer Placeholder 4">
            <a:extLst>
              <a:ext uri="{FF2B5EF4-FFF2-40B4-BE49-F238E27FC236}">
                <a16:creationId xmlns:a16="http://schemas.microsoft.com/office/drawing/2014/main" id="{A6EE530B-08E2-383D-FEC7-6BEE360D4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F94277-9CC4-95D4-966D-E639DD339AEB}"/>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86467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CC19-5D6D-FA82-95D9-4275DF83F8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B7E5B9-FB38-F1D5-7583-0C70C2F7BB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D9C512-6810-ACD6-7C4A-4DF6EC5400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DE3D24-8EE0-7536-22B9-2DF38D807080}"/>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6" name="Footer Placeholder 5">
            <a:extLst>
              <a:ext uri="{FF2B5EF4-FFF2-40B4-BE49-F238E27FC236}">
                <a16:creationId xmlns:a16="http://schemas.microsoft.com/office/drawing/2014/main" id="{0A68B258-C5B3-E3D4-8211-EB2B0D3CF2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D77295-F278-10E4-C381-62584056DC37}"/>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285511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FBE8-2032-2CA9-1774-3D3F825B0B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AE2914-1BCF-D263-A5B3-41261189F3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5BCF5B-0151-27AA-FDF9-FD75B7375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9F0CA7-2E75-B993-9DDD-9E2362B7A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B2E064-0898-330B-A091-9054C5C17E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0258A1-AFDC-FE81-EE9C-0A6F0E52F233}"/>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8" name="Footer Placeholder 7">
            <a:extLst>
              <a:ext uri="{FF2B5EF4-FFF2-40B4-BE49-F238E27FC236}">
                <a16:creationId xmlns:a16="http://schemas.microsoft.com/office/drawing/2014/main" id="{BF711D95-9F72-606A-1CF9-C564F9B45F3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BA247C-E765-7006-B263-A8AEFFE3C04E}"/>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231963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333B-F759-0C2A-4C17-949029AEDA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F0A3DBC-3B06-065A-0B26-934DCA497135}"/>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4" name="Footer Placeholder 3">
            <a:extLst>
              <a:ext uri="{FF2B5EF4-FFF2-40B4-BE49-F238E27FC236}">
                <a16:creationId xmlns:a16="http://schemas.microsoft.com/office/drawing/2014/main" id="{E446C4A2-0C4C-ED47-C2C9-45BB39B2ED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8ACA14C-2169-2934-EBFD-F97F4609BBD2}"/>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3980126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68174-352D-5DDE-9E01-07A6960081E5}"/>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3" name="Footer Placeholder 2">
            <a:extLst>
              <a:ext uri="{FF2B5EF4-FFF2-40B4-BE49-F238E27FC236}">
                <a16:creationId xmlns:a16="http://schemas.microsoft.com/office/drawing/2014/main" id="{72210D1F-0BBD-484D-2D99-94FC3F90E2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A17ED9-5BA4-A491-35C5-5EC3A4CDB0C3}"/>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30751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A004-6061-6954-2AE9-ADA4329D5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92DB35-14E1-E7E9-2B2A-FC0F5421AC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453131-DF64-DCDB-1AE6-FD249BCFA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9B539-8672-CE93-1B49-D9501DF23456}"/>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6" name="Footer Placeholder 5">
            <a:extLst>
              <a:ext uri="{FF2B5EF4-FFF2-40B4-BE49-F238E27FC236}">
                <a16:creationId xmlns:a16="http://schemas.microsoft.com/office/drawing/2014/main" id="{0A487FB2-5125-0651-0D4E-343F53424D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032A1E-E7E8-7994-794F-B7ECFDAD2853}"/>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96539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A9C1-D3E2-62B7-47D3-089B8CFDC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77E14E-309C-94D8-A2D6-37D3523BF3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FDB60E-40E6-69C2-57BD-2D5FF04C6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E3CE30-2323-A5FC-80AF-27DB9918FD69}"/>
              </a:ext>
            </a:extLst>
          </p:cNvPr>
          <p:cNvSpPr>
            <a:spLocks noGrp="1"/>
          </p:cNvSpPr>
          <p:nvPr>
            <p:ph type="dt" sz="half" idx="10"/>
          </p:nvPr>
        </p:nvSpPr>
        <p:spPr/>
        <p:txBody>
          <a:bodyPr/>
          <a:lstStyle/>
          <a:p>
            <a:fld id="{F12D797B-8476-4A70-9E9C-D8ADF6AC4FE1}" type="datetimeFigureOut">
              <a:rPr lang="en-IN" smtClean="0"/>
              <a:t>13-04-2023</a:t>
            </a:fld>
            <a:endParaRPr lang="en-IN"/>
          </a:p>
        </p:txBody>
      </p:sp>
      <p:sp>
        <p:nvSpPr>
          <p:cNvPr id="6" name="Footer Placeholder 5">
            <a:extLst>
              <a:ext uri="{FF2B5EF4-FFF2-40B4-BE49-F238E27FC236}">
                <a16:creationId xmlns:a16="http://schemas.microsoft.com/office/drawing/2014/main" id="{DA90EB29-DA56-5499-DACF-11DFD5B479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933E53-7BFC-E789-87D8-7353512A9A3C}"/>
              </a:ext>
            </a:extLst>
          </p:cNvPr>
          <p:cNvSpPr>
            <a:spLocks noGrp="1"/>
          </p:cNvSpPr>
          <p:nvPr>
            <p:ph type="sldNum" sz="quarter" idx="12"/>
          </p:nvPr>
        </p:nvSpPr>
        <p:spPr/>
        <p:txBody>
          <a:bodyPr/>
          <a:lstStyle/>
          <a:p>
            <a:fld id="{7DED5CB5-1DAD-4984-9215-869039E4CC75}" type="slidenum">
              <a:rPr lang="en-IN" smtClean="0"/>
              <a:t>‹#›</a:t>
            </a:fld>
            <a:endParaRPr lang="en-IN"/>
          </a:p>
        </p:txBody>
      </p:sp>
    </p:spTree>
    <p:extLst>
      <p:ext uri="{BB962C8B-B14F-4D97-AF65-F5344CB8AC3E}">
        <p14:creationId xmlns:p14="http://schemas.microsoft.com/office/powerpoint/2010/main" val="1972853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5904F-0265-7B26-15CE-59A6584DD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4C687D-93F5-2C3A-1D76-1DF000E74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B4135E-4659-38F9-5BD2-8210BC424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2D797B-8476-4A70-9E9C-D8ADF6AC4FE1}" type="datetimeFigureOut">
              <a:rPr lang="en-IN" smtClean="0"/>
              <a:t>13-04-2023</a:t>
            </a:fld>
            <a:endParaRPr lang="en-IN"/>
          </a:p>
        </p:txBody>
      </p:sp>
      <p:sp>
        <p:nvSpPr>
          <p:cNvPr id="5" name="Footer Placeholder 4">
            <a:extLst>
              <a:ext uri="{FF2B5EF4-FFF2-40B4-BE49-F238E27FC236}">
                <a16:creationId xmlns:a16="http://schemas.microsoft.com/office/drawing/2014/main" id="{B91B8411-9540-171E-C3B5-286F243F4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3A7AB2-A1AA-A3EF-BDE5-486C60196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D5CB5-1DAD-4984-9215-869039E4CC75}" type="slidenum">
              <a:rPr lang="en-IN" smtClean="0"/>
              <a:t>‹#›</a:t>
            </a:fld>
            <a:endParaRPr lang="en-IN"/>
          </a:p>
        </p:txBody>
      </p:sp>
    </p:spTree>
    <p:extLst>
      <p:ext uri="{BB962C8B-B14F-4D97-AF65-F5344CB8AC3E}">
        <p14:creationId xmlns:p14="http://schemas.microsoft.com/office/powerpoint/2010/main" val="4040285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1060-7795-BBB4-F38C-1C6E6DEED12F}"/>
              </a:ext>
            </a:extLst>
          </p:cNvPr>
          <p:cNvSpPr>
            <a:spLocks noGrp="1"/>
          </p:cNvSpPr>
          <p:nvPr>
            <p:ph type="ctrTitle"/>
          </p:nvPr>
        </p:nvSpPr>
        <p:spPr>
          <a:xfrm>
            <a:off x="0" y="1041400"/>
            <a:ext cx="9144000" cy="2387600"/>
          </a:xfrm>
        </p:spPr>
        <p:txBody>
          <a:bodyPr>
            <a:normAutofit/>
          </a:bodyPr>
          <a:lstStyle/>
          <a:p>
            <a:pPr algn="l"/>
            <a:r>
              <a:rPr lang="en-IN" sz="6700" dirty="0">
                <a:latin typeface="Amasis MT Pro Black" panose="02040A04050005020304" pitchFamily="18" charset="0"/>
              </a:rPr>
              <a:t>NETWORK MINER</a:t>
            </a:r>
            <a:br>
              <a:rPr lang="en-IN" dirty="0"/>
            </a:br>
            <a:r>
              <a:rPr lang="en-IN" sz="2000" dirty="0">
                <a:latin typeface="+mn-lt"/>
              </a:rPr>
              <a:t>BY DIVYAM SHARYAN</a:t>
            </a:r>
            <a:endParaRPr lang="en-IN" dirty="0"/>
          </a:p>
        </p:txBody>
      </p:sp>
      <p:sp>
        <p:nvSpPr>
          <p:cNvPr id="3" name="Subtitle 2">
            <a:extLst>
              <a:ext uri="{FF2B5EF4-FFF2-40B4-BE49-F238E27FC236}">
                <a16:creationId xmlns:a16="http://schemas.microsoft.com/office/drawing/2014/main" id="{DC568882-5CA2-5A3F-477B-C3AAC1BC0BC3}"/>
              </a:ext>
            </a:extLst>
          </p:cNvPr>
          <p:cNvSpPr>
            <a:spLocks noGrp="1"/>
          </p:cNvSpPr>
          <p:nvPr>
            <p:ph type="subTitle" idx="1"/>
          </p:nvPr>
        </p:nvSpPr>
        <p:spPr>
          <a:xfrm>
            <a:off x="0" y="3602038"/>
            <a:ext cx="12192000" cy="3255962"/>
          </a:xfrm>
        </p:spPr>
        <p:txBody>
          <a:bodyPr/>
          <a:lstStyle/>
          <a:p>
            <a:endParaRPr lang="en-IN" dirty="0"/>
          </a:p>
        </p:txBody>
      </p:sp>
      <p:sp>
        <p:nvSpPr>
          <p:cNvPr id="4" name="Rectangle 3">
            <a:extLst>
              <a:ext uri="{FF2B5EF4-FFF2-40B4-BE49-F238E27FC236}">
                <a16:creationId xmlns:a16="http://schemas.microsoft.com/office/drawing/2014/main" id="{7F016F41-9857-A36A-6159-112E15A6849E}"/>
              </a:ext>
            </a:extLst>
          </p:cNvPr>
          <p:cNvSpPr/>
          <p:nvPr/>
        </p:nvSpPr>
        <p:spPr>
          <a:xfrm>
            <a:off x="0" y="3602038"/>
            <a:ext cx="12192000" cy="3255962"/>
          </a:xfrm>
          <a:prstGeom prst="rect">
            <a:avLst/>
          </a:prstGeom>
          <a:solidFill>
            <a:srgbClr val="66006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Icon">
            <a:extLst>
              <a:ext uri="{FF2B5EF4-FFF2-40B4-BE49-F238E27FC236}">
                <a16:creationId xmlns:a16="http://schemas.microsoft.com/office/drawing/2014/main" id="{4394CFFF-A980-3432-E249-39EB82099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0685" y="3715"/>
            <a:ext cx="3651316" cy="3598323"/>
          </a:xfrm>
          <a:prstGeom prst="rect">
            <a:avLst/>
          </a:prstGeom>
        </p:spPr>
      </p:pic>
    </p:spTree>
    <p:extLst>
      <p:ext uri="{BB962C8B-B14F-4D97-AF65-F5344CB8AC3E}">
        <p14:creationId xmlns:p14="http://schemas.microsoft.com/office/powerpoint/2010/main" val="2667751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3496B328-1928-E7EB-A9D9-F1B23234CD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69677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a:extLst>
              <a:ext uri="{FF2B5EF4-FFF2-40B4-BE49-F238E27FC236}">
                <a16:creationId xmlns:a16="http://schemas.microsoft.com/office/drawing/2014/main" id="{AB0C3252-8ED8-C17D-997C-B3D73AB748C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9088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a:extLst>
              <a:ext uri="{FF2B5EF4-FFF2-40B4-BE49-F238E27FC236}">
                <a16:creationId xmlns:a16="http://schemas.microsoft.com/office/drawing/2014/main" id="{A0544C55-71B6-5CCF-85B5-C19E4EF52B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pic>
        <p:nvPicPr>
          <p:cNvPr id="3" name="Picture 2" descr="Graphical user interface, text, application, Word&#10;&#10;Description automatically generated">
            <a:extLst>
              <a:ext uri="{FF2B5EF4-FFF2-40B4-BE49-F238E27FC236}">
                <a16:creationId xmlns:a16="http://schemas.microsoft.com/office/drawing/2014/main" id="{BC7633A9-4AF5-EA48-7BAA-24E7535F2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92" y="844825"/>
            <a:ext cx="9679791" cy="5377071"/>
          </a:xfrm>
          <a:prstGeom prst="rect">
            <a:avLst/>
          </a:prstGeom>
        </p:spPr>
      </p:pic>
    </p:spTree>
    <p:extLst>
      <p:ext uri="{BB962C8B-B14F-4D97-AF65-F5344CB8AC3E}">
        <p14:creationId xmlns:p14="http://schemas.microsoft.com/office/powerpoint/2010/main" val="414832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8EE0E4F-6D59-1F01-084C-FB4CEDB9EA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pic>
        <p:nvPicPr>
          <p:cNvPr id="3" name="Picture 2" descr="Graphical user interface, application, Word">
            <a:extLst>
              <a:ext uri="{FF2B5EF4-FFF2-40B4-BE49-F238E27FC236}">
                <a16:creationId xmlns:a16="http://schemas.microsoft.com/office/drawing/2014/main" id="{3DF6511F-D5CE-811E-2446-B08A36099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513" y="824948"/>
            <a:ext cx="9720470" cy="5476462"/>
          </a:xfrm>
          <a:prstGeom prst="rect">
            <a:avLst/>
          </a:prstGeom>
        </p:spPr>
      </p:pic>
    </p:spTree>
    <p:extLst>
      <p:ext uri="{BB962C8B-B14F-4D97-AF65-F5344CB8AC3E}">
        <p14:creationId xmlns:p14="http://schemas.microsoft.com/office/powerpoint/2010/main" val="343805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B232-2108-A85C-2B74-D78FB12D12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214EC27-C36C-42E8-F410-E2EBABE6EB67}"/>
              </a:ext>
            </a:extLst>
          </p:cNvPr>
          <p:cNvPicPr>
            <a:picLocks noGrp="1" noChangeAspect="1"/>
          </p:cNvPicPr>
          <p:nvPr>
            <p:ph idx="1"/>
          </p:nvPr>
        </p:nvPicPr>
        <p:blipFill>
          <a:blip r:embed="rId2"/>
          <a:stretch>
            <a:fillRect/>
          </a:stretch>
        </p:blipFill>
        <p:spPr>
          <a:xfrm>
            <a:off x="838200" y="2584175"/>
            <a:ext cx="10515600" cy="1940354"/>
          </a:xfrm>
        </p:spPr>
      </p:pic>
    </p:spTree>
    <p:extLst>
      <p:ext uri="{BB962C8B-B14F-4D97-AF65-F5344CB8AC3E}">
        <p14:creationId xmlns:p14="http://schemas.microsoft.com/office/powerpoint/2010/main" val="376931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B6215F68-F994-AA0A-FBD1-C378691638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pic>
        <p:nvPicPr>
          <p:cNvPr id="3" name="Picture 2" descr="Graphical user interface, application, Word">
            <a:extLst>
              <a:ext uri="{FF2B5EF4-FFF2-40B4-BE49-F238E27FC236}">
                <a16:creationId xmlns:a16="http://schemas.microsoft.com/office/drawing/2014/main" id="{0DAEA4B3-8616-503B-0255-B84A456E7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270" y="824947"/>
            <a:ext cx="9700591" cy="5486401"/>
          </a:xfrm>
          <a:prstGeom prst="rect">
            <a:avLst/>
          </a:prstGeom>
        </p:spPr>
      </p:pic>
    </p:spTree>
    <p:extLst>
      <p:ext uri="{BB962C8B-B14F-4D97-AF65-F5344CB8AC3E}">
        <p14:creationId xmlns:p14="http://schemas.microsoft.com/office/powerpoint/2010/main" val="58234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6CCC471A-5BCE-37DF-E4B7-5452616100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pic>
        <p:nvPicPr>
          <p:cNvPr id="3" name="Picture 2" descr="Graphical user interface, text, application">
            <a:extLst>
              <a:ext uri="{FF2B5EF4-FFF2-40B4-BE49-F238E27FC236}">
                <a16:creationId xmlns:a16="http://schemas.microsoft.com/office/drawing/2014/main" id="{702B097B-AB2B-B2FB-CAF6-D8FCA1DC0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148" y="864703"/>
            <a:ext cx="9631017" cy="5426767"/>
          </a:xfrm>
          <a:prstGeom prst="rect">
            <a:avLst/>
          </a:prstGeom>
        </p:spPr>
      </p:pic>
    </p:spTree>
    <p:extLst>
      <p:ext uri="{BB962C8B-B14F-4D97-AF65-F5344CB8AC3E}">
        <p14:creationId xmlns:p14="http://schemas.microsoft.com/office/powerpoint/2010/main" val="165541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CF1CDF35-FBAD-AF22-427D-4286B458F8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pic>
        <p:nvPicPr>
          <p:cNvPr id="3" name="Picture 2" descr="A computer screen capture&#10;&#10;Description automatically generated with medium confidence">
            <a:extLst>
              <a:ext uri="{FF2B5EF4-FFF2-40B4-BE49-F238E27FC236}">
                <a16:creationId xmlns:a16="http://schemas.microsoft.com/office/drawing/2014/main" id="{596F0DD8-B929-0635-66B9-734CFF507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52" y="795129"/>
            <a:ext cx="9730409" cy="5496341"/>
          </a:xfrm>
          <a:prstGeom prst="rect">
            <a:avLst/>
          </a:prstGeom>
        </p:spPr>
      </p:pic>
    </p:spTree>
    <p:extLst>
      <p:ext uri="{BB962C8B-B14F-4D97-AF65-F5344CB8AC3E}">
        <p14:creationId xmlns:p14="http://schemas.microsoft.com/office/powerpoint/2010/main" val="1667904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03F1-ECF4-74C2-59A9-71DDA825342C}"/>
              </a:ext>
            </a:extLst>
          </p:cNvPr>
          <p:cNvSpPr>
            <a:spLocks noGrp="1"/>
          </p:cNvSpPr>
          <p:nvPr>
            <p:ph type="title"/>
          </p:nvPr>
        </p:nvSpPr>
        <p:spPr/>
        <p:txBody>
          <a:bodyPr/>
          <a:lstStyle/>
          <a:p>
            <a:endParaRPr lang="en-IN"/>
          </a:p>
        </p:txBody>
      </p:sp>
      <p:pic>
        <p:nvPicPr>
          <p:cNvPr id="9" name="Content Placeholder 8" descr="Graphical user interface, text, application">
            <a:extLst>
              <a:ext uri="{FF2B5EF4-FFF2-40B4-BE49-F238E27FC236}">
                <a16:creationId xmlns:a16="http://schemas.microsoft.com/office/drawing/2014/main" id="{595DC894-5AC6-CFEF-1F15-895123614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599" cy="5811838"/>
          </a:xfrm>
        </p:spPr>
      </p:pic>
    </p:spTree>
    <p:extLst>
      <p:ext uri="{BB962C8B-B14F-4D97-AF65-F5344CB8AC3E}">
        <p14:creationId xmlns:p14="http://schemas.microsoft.com/office/powerpoint/2010/main" val="1242571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2294632C-879E-2DB0-EBE8-F76DA95140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73721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0908-6244-90E1-7ADE-8141BBB62E53}"/>
              </a:ext>
            </a:extLst>
          </p:cNvPr>
          <p:cNvSpPr>
            <a:spLocks noGrp="1"/>
          </p:cNvSpPr>
          <p:nvPr>
            <p:ph type="title"/>
          </p:nvPr>
        </p:nvSpPr>
        <p:spPr/>
        <p:txBody>
          <a:bodyPr/>
          <a:lstStyle/>
          <a:p>
            <a:endParaRPr lang="en-IN"/>
          </a:p>
        </p:txBody>
      </p:sp>
      <p:pic>
        <p:nvPicPr>
          <p:cNvPr id="5" name="Content Placeholder 4" descr="Icon">
            <a:extLst>
              <a:ext uri="{FF2B5EF4-FFF2-40B4-BE49-F238E27FC236}">
                <a16:creationId xmlns:a16="http://schemas.microsoft.com/office/drawing/2014/main" id="{124FC015-9B77-9D3D-3D37-A2C0DE182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6261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93F3BBD3-AD20-2EB5-2DB7-2E50A52030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91541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a:extLst>
              <a:ext uri="{FF2B5EF4-FFF2-40B4-BE49-F238E27FC236}">
                <a16:creationId xmlns:a16="http://schemas.microsoft.com/office/drawing/2014/main" id="{60C52C74-1853-725A-C25D-4CDAE450D9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478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BDB9-CD04-7007-7C4E-1B588A4D360C}"/>
              </a:ext>
            </a:extLst>
          </p:cNvPr>
          <p:cNvSpPr>
            <a:spLocks noGrp="1"/>
          </p:cNvSpPr>
          <p:nvPr>
            <p:ph type="title"/>
          </p:nvPr>
        </p:nvSpPr>
        <p:spPr/>
        <p:txBody>
          <a:bodyPr>
            <a:normAutofit/>
          </a:bodyPr>
          <a:lstStyle/>
          <a:p>
            <a:r>
              <a:rPr lang="en-IN" sz="3200" b="1" u="sng" dirty="0">
                <a:latin typeface="Amasis MT Pro" panose="02040504050005020304" pitchFamily="18" charset="0"/>
              </a:rPr>
              <a:t>TYPES OF COMPUTER FORENSICS</a:t>
            </a:r>
          </a:p>
        </p:txBody>
      </p:sp>
      <p:sp>
        <p:nvSpPr>
          <p:cNvPr id="3" name="Content Placeholder 2">
            <a:extLst>
              <a:ext uri="{FF2B5EF4-FFF2-40B4-BE49-F238E27FC236}">
                <a16:creationId xmlns:a16="http://schemas.microsoft.com/office/drawing/2014/main" id="{9952E6E0-9B4C-46AF-0468-2B54411A4847}"/>
              </a:ext>
            </a:extLst>
          </p:cNvPr>
          <p:cNvSpPr>
            <a:spLocks noGrp="1"/>
          </p:cNvSpPr>
          <p:nvPr>
            <p:ph idx="1"/>
          </p:nvPr>
        </p:nvSpPr>
        <p:spPr/>
        <p:txBody>
          <a:bodyPr>
            <a:normAutofit lnSpcReduction="10000"/>
          </a:bodyPr>
          <a:lstStyle/>
          <a:p>
            <a:pPr marL="0" indent="0" algn="l">
              <a:buNone/>
            </a:pPr>
            <a:r>
              <a:rPr lang="en-US" i="0" dirty="0">
                <a:solidFill>
                  <a:srgbClr val="7030A0"/>
                </a:solidFill>
                <a:effectLst/>
                <a:latin typeface="Aharoni" panose="02010803020104030203" pitchFamily="2" charset="-79"/>
                <a:cs typeface="Aharoni" panose="02010803020104030203" pitchFamily="2" charset="-79"/>
              </a:rPr>
              <a:t>DATABASE FORENSICS </a:t>
            </a:r>
            <a:r>
              <a:rPr lang="en-US" i="0" dirty="0">
                <a:effectLst/>
                <a:latin typeface="Amasis MT Pro" panose="02040504050005020304" pitchFamily="18" charset="0"/>
              </a:rPr>
              <a:t>The examination of information contained in databases, both data and related metadata.</a:t>
            </a:r>
          </a:p>
          <a:p>
            <a:pPr marL="0" indent="0" algn="l">
              <a:buNone/>
            </a:pPr>
            <a:endParaRPr lang="en-US" i="0" dirty="0">
              <a:effectLst/>
              <a:latin typeface="Amasis MT Pro" panose="02040504050005020304" pitchFamily="18" charset="0"/>
            </a:endParaRPr>
          </a:p>
          <a:p>
            <a:pPr marL="0" indent="0" algn="l">
              <a:buNone/>
            </a:pPr>
            <a:r>
              <a:rPr lang="en-US" i="0" dirty="0">
                <a:solidFill>
                  <a:srgbClr val="7030A0"/>
                </a:solidFill>
                <a:effectLst/>
                <a:latin typeface="Aharoni" panose="02010803020104030203" pitchFamily="2" charset="-79"/>
                <a:cs typeface="Aharoni" panose="02010803020104030203" pitchFamily="2" charset="-79"/>
              </a:rPr>
              <a:t>EMAIL FORENSICS </a:t>
            </a:r>
            <a:r>
              <a:rPr lang="en-US" i="0" dirty="0">
                <a:effectLst/>
                <a:latin typeface="Amasis MT Pro" panose="02040504050005020304" pitchFamily="18" charset="0"/>
              </a:rPr>
              <a:t>The recovery and analysis of emails and other information contained in email platforms, such as schedules and contacts.</a:t>
            </a:r>
          </a:p>
          <a:p>
            <a:pPr marL="0" indent="0" algn="l">
              <a:buNone/>
            </a:pPr>
            <a:endParaRPr lang="en-US" i="0" dirty="0">
              <a:effectLst/>
              <a:latin typeface="Amasis MT Pro" panose="02040504050005020304" pitchFamily="18" charset="0"/>
            </a:endParaRPr>
          </a:p>
          <a:p>
            <a:pPr marL="0" indent="0" algn="l">
              <a:buNone/>
            </a:pPr>
            <a:r>
              <a:rPr lang="en-US" i="0" dirty="0">
                <a:solidFill>
                  <a:srgbClr val="7030A0"/>
                </a:solidFill>
                <a:effectLst/>
                <a:latin typeface="Aharoni" panose="02010803020104030203" pitchFamily="2" charset="-79"/>
                <a:cs typeface="Aharoni" panose="02010803020104030203" pitchFamily="2" charset="-79"/>
              </a:rPr>
              <a:t>MALWARE FORENSICS </a:t>
            </a:r>
            <a:r>
              <a:rPr lang="en-US" i="0" dirty="0">
                <a:effectLst/>
                <a:latin typeface="Amasis MT Pro" panose="02040504050005020304" pitchFamily="18" charset="0"/>
              </a:rPr>
              <a:t>Sifting through code to identify possible malicious programs and analyzing their payload. Such programs may include Trojan horses, ransomware or various viruses.</a:t>
            </a:r>
            <a:r>
              <a:rPr lang="en-US" b="0" i="0" dirty="0">
                <a:effectLst/>
                <a:latin typeface="Amasis MT Pro" panose="02040504050005020304" pitchFamily="18" charset="0"/>
              </a:rPr>
              <a:t> </a:t>
            </a:r>
          </a:p>
          <a:p>
            <a:pPr marL="0" indent="0">
              <a:buNone/>
            </a:pPr>
            <a:endParaRPr lang="en-IN" dirty="0"/>
          </a:p>
        </p:txBody>
      </p:sp>
    </p:spTree>
    <p:extLst>
      <p:ext uri="{BB962C8B-B14F-4D97-AF65-F5344CB8AC3E}">
        <p14:creationId xmlns:p14="http://schemas.microsoft.com/office/powerpoint/2010/main" val="348960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831C-8033-6622-DE2A-05DB492D92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9CAE43-592C-6AF3-D1BD-E817F91AB47F}"/>
              </a:ext>
            </a:extLst>
          </p:cNvPr>
          <p:cNvSpPr>
            <a:spLocks noGrp="1"/>
          </p:cNvSpPr>
          <p:nvPr>
            <p:ph idx="1"/>
          </p:nvPr>
        </p:nvSpPr>
        <p:spPr>
          <a:xfrm>
            <a:off x="838200" y="779929"/>
            <a:ext cx="10515600" cy="5397034"/>
          </a:xfrm>
        </p:spPr>
        <p:txBody>
          <a:bodyPr/>
          <a:lstStyle/>
          <a:p>
            <a:pPr algn="l">
              <a:buFont typeface="Arial" panose="020B0604020202020204" pitchFamily="34" charset="0"/>
              <a:buChar char="•"/>
            </a:pPr>
            <a:r>
              <a:rPr lang="en-US" b="1" i="0" dirty="0">
                <a:solidFill>
                  <a:srgbClr val="7030A0"/>
                </a:solidFill>
                <a:effectLst/>
                <a:latin typeface="Aharoni" panose="02010803020104030203" pitchFamily="2" charset="-79"/>
                <a:cs typeface="Aharoni" panose="02010803020104030203" pitchFamily="2" charset="-79"/>
              </a:rPr>
              <a:t>MEMORY FORENSICS</a:t>
            </a:r>
            <a:r>
              <a:rPr lang="en-US" b="0" i="0" dirty="0">
                <a:effectLst/>
                <a:latin typeface="Amasis MT Pro Medium" panose="02040604050005020304" pitchFamily="18" charset="0"/>
              </a:rPr>
              <a:t> </a:t>
            </a:r>
            <a:r>
              <a:rPr lang="en-US" b="0" i="0" dirty="0">
                <a:effectLst/>
                <a:latin typeface="Amasis MT Pro" panose="02040504050005020304" pitchFamily="18" charset="0"/>
              </a:rPr>
              <a:t>Collecting information stored in a computer's random-access memory (RAM) and cache.</a:t>
            </a:r>
          </a:p>
          <a:p>
            <a:pPr algn="l">
              <a:buFont typeface="Arial" panose="020B0604020202020204" pitchFamily="34" charset="0"/>
              <a:buChar char="•"/>
            </a:pPr>
            <a:endParaRPr lang="en-US" b="0" i="0" dirty="0">
              <a:effectLst/>
              <a:latin typeface="Amasis MT Pro Medium" panose="02040604050005020304" pitchFamily="18" charset="0"/>
            </a:endParaRPr>
          </a:p>
          <a:p>
            <a:pPr algn="l">
              <a:buFont typeface="Arial" panose="020B0604020202020204" pitchFamily="34" charset="0"/>
              <a:buChar char="•"/>
            </a:pPr>
            <a:r>
              <a:rPr lang="en-US" b="1" i="0" dirty="0">
                <a:solidFill>
                  <a:srgbClr val="7030A0"/>
                </a:solidFill>
                <a:effectLst/>
                <a:latin typeface="Aharoni" panose="02010803020104030203" pitchFamily="2" charset="-79"/>
                <a:cs typeface="Aharoni" panose="02010803020104030203" pitchFamily="2" charset="-79"/>
              </a:rPr>
              <a:t>MOBILE FORENSICS</a:t>
            </a:r>
            <a:r>
              <a:rPr lang="en-US" b="0" i="0" dirty="0">
                <a:effectLst/>
                <a:latin typeface="Amasis MT Pro Medium" panose="02040604050005020304" pitchFamily="18" charset="0"/>
              </a:rPr>
              <a:t> </a:t>
            </a:r>
            <a:r>
              <a:rPr lang="en-US" b="0" i="0" dirty="0">
                <a:effectLst/>
                <a:latin typeface="Amasis MT Pro" panose="02040504050005020304" pitchFamily="18" charset="0"/>
              </a:rPr>
              <a:t>The examination of mobile devices to retrieve and analyze the information they contain, including contacts, incoming and outgoing text messages, pictures and video files.</a:t>
            </a:r>
          </a:p>
          <a:p>
            <a:pPr algn="l">
              <a:buFont typeface="Arial" panose="020B0604020202020204" pitchFamily="34" charset="0"/>
              <a:buChar char="•"/>
            </a:pPr>
            <a:endParaRPr lang="en-US" b="0" i="0" dirty="0">
              <a:effectLst/>
              <a:latin typeface="Amasis MT Pro Medium" panose="02040604050005020304" pitchFamily="18" charset="0"/>
            </a:endParaRPr>
          </a:p>
          <a:p>
            <a:pPr algn="l">
              <a:buFont typeface="Arial" panose="020B0604020202020204" pitchFamily="34" charset="0"/>
              <a:buChar char="•"/>
            </a:pPr>
            <a:r>
              <a:rPr lang="en-US" b="1" i="0" dirty="0">
                <a:solidFill>
                  <a:srgbClr val="7030A0"/>
                </a:solidFill>
                <a:effectLst/>
                <a:latin typeface="Amasis MT Pro Medium" panose="02040604050005020304" pitchFamily="18" charset="0"/>
              </a:rPr>
              <a:t>NETWORK FORENSICS</a:t>
            </a:r>
            <a:r>
              <a:rPr lang="en-US" b="0" i="0" dirty="0">
                <a:effectLst/>
                <a:latin typeface="Amasis MT Pro Medium" panose="02040604050005020304" pitchFamily="18" charset="0"/>
              </a:rPr>
              <a:t> </a:t>
            </a:r>
            <a:r>
              <a:rPr lang="en-US" i="0" dirty="0">
                <a:effectLst/>
                <a:latin typeface="Amasis MT Pro" panose="02040504050005020304" pitchFamily="18" charset="0"/>
              </a:rPr>
              <a:t>Looking for evidence by monitoring network traffic, using tools such as a firewall or intrusion detection system.</a:t>
            </a:r>
          </a:p>
          <a:p>
            <a:endParaRPr lang="en-IN" dirty="0"/>
          </a:p>
        </p:txBody>
      </p:sp>
    </p:spTree>
    <p:extLst>
      <p:ext uri="{BB962C8B-B14F-4D97-AF65-F5344CB8AC3E}">
        <p14:creationId xmlns:p14="http://schemas.microsoft.com/office/powerpoint/2010/main" val="322765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text">
            <a:extLst>
              <a:ext uri="{FF2B5EF4-FFF2-40B4-BE49-F238E27FC236}">
                <a16:creationId xmlns:a16="http://schemas.microsoft.com/office/drawing/2014/main" id="{2823DFC2-DE6D-76A4-938F-28D70A2F16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892267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94E2-8E98-D9AC-FEB9-2CC32A19A0BB}"/>
              </a:ext>
            </a:extLst>
          </p:cNvPr>
          <p:cNvSpPr>
            <a:spLocks noGrp="1"/>
          </p:cNvSpPr>
          <p:nvPr>
            <p:ph type="title"/>
          </p:nvPr>
        </p:nvSpPr>
        <p:spPr>
          <a:xfrm>
            <a:off x="838200" y="365126"/>
            <a:ext cx="10515600" cy="31591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A8B5D69-D695-F05A-B43E-0168D92D5734}"/>
              </a:ext>
            </a:extLst>
          </p:cNvPr>
          <p:cNvSpPr>
            <a:spLocks noGrp="1"/>
          </p:cNvSpPr>
          <p:nvPr>
            <p:ph idx="1"/>
          </p:nvPr>
        </p:nvSpPr>
        <p:spPr>
          <a:xfrm>
            <a:off x="838200" y="772998"/>
            <a:ext cx="10515600" cy="5403965"/>
          </a:xfrm>
        </p:spPr>
        <p:txBody>
          <a:bodyPr>
            <a:normAutofit/>
          </a:bodyPr>
          <a:lstStyle/>
          <a:p>
            <a:pPr marL="0" indent="0" algn="l">
              <a:buNone/>
            </a:pPr>
            <a:r>
              <a:rPr lang="en-US" b="1" i="0" dirty="0">
                <a:solidFill>
                  <a:srgbClr val="7030A0"/>
                </a:solidFill>
                <a:effectLst/>
                <a:latin typeface="Aharoni" panose="02010803020104030203" pitchFamily="2" charset="-79"/>
                <a:cs typeface="Aharoni" panose="02010803020104030203" pitchFamily="2" charset="-79"/>
              </a:rPr>
              <a:t>CATCH-IT-AS-YOU-CAN</a:t>
            </a:r>
            <a:r>
              <a:rPr lang="en-US" i="0" dirty="0">
                <a:effectLst/>
                <a:latin typeface="Amasis MT Pro" panose="02040504050005020304" pitchFamily="18" charset="0"/>
              </a:rPr>
              <a:t> All packets are sent through a traffic point where they are stored in a database. After that, analysis is performed on stored data. Analysis data is also stored in the database. The saved data can be saved for future analysis. It should be noted, though, that this type of system requires a large storage capacity</a:t>
            </a:r>
          </a:p>
          <a:p>
            <a:pPr marL="0" indent="0" algn="l">
              <a:buNone/>
            </a:pPr>
            <a:endParaRPr lang="en-US" i="0" dirty="0">
              <a:effectLst/>
              <a:latin typeface="Amasis MT Pro" panose="02040504050005020304" pitchFamily="18" charset="0"/>
            </a:endParaRPr>
          </a:p>
          <a:p>
            <a:pPr marL="0" indent="0" algn="l">
              <a:buNone/>
            </a:pPr>
            <a:r>
              <a:rPr lang="en-US" b="1" dirty="0">
                <a:solidFill>
                  <a:srgbClr val="7030A0"/>
                </a:solidFill>
                <a:latin typeface="Aharoni" panose="02010803020104030203" pitchFamily="2" charset="-79"/>
                <a:cs typeface="Aharoni" panose="02010803020104030203" pitchFamily="2" charset="-79"/>
              </a:rPr>
              <a:t>S</a:t>
            </a:r>
            <a:r>
              <a:rPr lang="en-US" b="1" i="0" dirty="0">
                <a:solidFill>
                  <a:srgbClr val="7030A0"/>
                </a:solidFill>
                <a:effectLst/>
                <a:latin typeface="Aharoni" panose="02010803020104030203" pitchFamily="2" charset="-79"/>
                <a:cs typeface="Aharoni" panose="02010803020104030203" pitchFamily="2" charset="-79"/>
              </a:rPr>
              <a:t>TOP, LOOK AND LISTEN</a:t>
            </a:r>
            <a:r>
              <a:rPr lang="en-US" i="0" dirty="0">
                <a:effectLst/>
                <a:latin typeface="Amasis MT Pro" panose="02040504050005020304" pitchFamily="18" charset="0"/>
              </a:rPr>
              <a:t> system is different from the “Catch-it-as-you-can” system, since only data required for analysis is saved into database. The incoming traffic is filtered and analyzed in real-time in memory, which means this system requires less storage but a much faster processor.</a:t>
            </a:r>
          </a:p>
          <a:p>
            <a:endParaRPr lang="en-IN" dirty="0"/>
          </a:p>
        </p:txBody>
      </p:sp>
    </p:spTree>
    <p:extLst>
      <p:ext uri="{BB962C8B-B14F-4D97-AF65-F5344CB8AC3E}">
        <p14:creationId xmlns:p14="http://schemas.microsoft.com/office/powerpoint/2010/main" val="349137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E1C05492-43C7-F7CC-5439-C2774AE1FB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57634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a:extLst>
              <a:ext uri="{FF2B5EF4-FFF2-40B4-BE49-F238E27FC236}">
                <a16:creationId xmlns:a16="http://schemas.microsoft.com/office/drawing/2014/main" id="{95392A2F-17DC-FE5B-2AA0-3B90EFD598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995503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TotalTime>
  <Words>256</Words>
  <Application>Microsoft Office PowerPoint</Application>
  <PresentationFormat>Widescreen</PresentationFormat>
  <Paragraphs>15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Aharoni</vt:lpstr>
      <vt:lpstr>Amasis MT Pro</vt:lpstr>
      <vt:lpstr>Amasis MT Pro Black</vt:lpstr>
      <vt:lpstr>Amasis MT Pro Medium</vt:lpstr>
      <vt:lpstr>Arial</vt:lpstr>
      <vt:lpstr>Calibri</vt:lpstr>
      <vt:lpstr>Calibri Light</vt:lpstr>
      <vt:lpstr>Office Theme</vt:lpstr>
      <vt:lpstr>NETWORK MINER BY DIVYAM SHARYAN</vt:lpstr>
      <vt:lpstr>PowerPoint Presentation</vt:lpstr>
      <vt:lpstr>PowerPoint Presentation</vt:lpstr>
      <vt:lpstr>TYPES OF COMPUTER FORENSICS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MINER BY DIVYAM SHARYAN</dc:title>
  <dc:creator>Divyam Sharyan</dc:creator>
  <cp:lastModifiedBy>Divyam Sharyan</cp:lastModifiedBy>
  <cp:revision>10</cp:revision>
  <dcterms:created xsi:type="dcterms:W3CDTF">2023-04-12T08:02:14Z</dcterms:created>
  <dcterms:modified xsi:type="dcterms:W3CDTF">2023-04-13T10:32:12Z</dcterms:modified>
</cp:coreProperties>
</file>